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345" r:id="rId5"/>
    <p:sldId id="344" r:id="rId6"/>
    <p:sldId id="299" r:id="rId7"/>
    <p:sldId id="300" r:id="rId8"/>
    <p:sldId id="301" r:id="rId9"/>
    <p:sldId id="311" r:id="rId10"/>
    <p:sldId id="317" r:id="rId11"/>
    <p:sldId id="316" r:id="rId12"/>
    <p:sldId id="315" r:id="rId13"/>
    <p:sldId id="314" r:id="rId14"/>
    <p:sldId id="313" r:id="rId15"/>
    <p:sldId id="320" r:id="rId16"/>
    <p:sldId id="319" r:id="rId17"/>
    <p:sldId id="318" r:id="rId18"/>
    <p:sldId id="312" r:id="rId19"/>
    <p:sldId id="325" r:id="rId20"/>
    <p:sldId id="326" r:id="rId21"/>
    <p:sldId id="340" r:id="rId22"/>
    <p:sldId id="342" r:id="rId23"/>
    <p:sldId id="327" r:id="rId24"/>
    <p:sldId id="341" r:id="rId25"/>
    <p:sldId id="343" r:id="rId26"/>
    <p:sldId id="34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0099CC"/>
    <a:srgbClr val="FF66CC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EC20E35-A176-4012-BC5E-935CFFF8708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574" autoAdjust="0"/>
  </p:normalViewPr>
  <p:slideViewPr>
    <p:cSldViewPr snapToGrid="0">
      <p:cViewPr>
        <p:scale>
          <a:sx n="75" d="100"/>
          <a:sy n="75" d="100"/>
        </p:scale>
        <p:origin x="1176" y="9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12/15/2019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12/15/2019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xmlns="" id="{901FAF19-EC05-4368-9C23-D1307429BBA4}"/>
              </a:ext>
            </a:extLst>
          </p:cNvPr>
          <p:cNvSpPr/>
          <p:nvPr userDrawn="1"/>
        </p:nvSpPr>
        <p:spPr>
          <a:xfrm>
            <a:off x="8266176" y="4754879"/>
            <a:ext cx="2450592" cy="1664327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6296D70-8C54-475E-8440-66769A72C583}"/>
              </a:ext>
            </a:extLst>
          </p:cNvPr>
          <p:cNvSpPr/>
          <p:nvPr userDrawn="1"/>
        </p:nvSpPr>
        <p:spPr>
          <a:xfrm>
            <a:off x="11832336" y="1097280"/>
            <a:ext cx="144000" cy="5321927"/>
          </a:xfrm>
          <a:prstGeom prst="rect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xmlns="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tx1"/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456F629-658F-4B7E-A1D1-2522EA76B0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35380A33-49FB-43FC-B60E-34A2E555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D0F16635-76F3-45F7-9385-A99504D2B901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431999" y="1008000"/>
            <a:ext cx="11339999" cy="48815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xmlns="" id="{70C8E421-28C0-4976-A17C-22789B6F3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008000"/>
            <a:ext cx="5505225" cy="516896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AFEAA85-DD59-4B9B-B080-3368277EF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08000"/>
            <a:ext cx="5587800" cy="516896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xmlns="" id="{1EAE3C73-B1A9-4A3B-8DD2-5A3492079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08000"/>
            <a:ext cx="559980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xmlns="" id="{53A52FEF-F917-4982-9855-43A0DF5DA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75912"/>
            <a:ext cx="5599800" cy="421375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DC1CA8AB-B7BE-4C9F-9A0A-C849A35AA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08000"/>
            <a:ext cx="5565575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xmlns="" id="{7B0DF164-9487-4D3F-BA7D-E273D7F5A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975912"/>
            <a:ext cx="5565575" cy="421375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07921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684F2FFD-7164-411A-96A5-A5211A6C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34E38C26-A932-4007-84B1-21C1D9744A76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FA87EF18-D404-4A92-BE37-7AC9B7223D51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D8B3FD9-234A-4B72-9A91-D7DD23D39CD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1FDBADDA-AF39-45A0-BBAB-A87608C0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24564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anchor="t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segue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5849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xmlns="" id="{4EF269EA-6AE9-449D-BE5A-03758EA88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0"/>
            <a:ext cx="4840085" cy="816077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91440" bIns="0" rtlCol="0">
            <a:noAutofit/>
          </a:bodyPr>
          <a:lstStyle>
            <a:lvl1pPr marL="0" indent="0" algn="r">
              <a:buNone/>
              <a:defRPr lang="en-US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66700" lvl="0" indent="-266700" algn="r"/>
            <a:r>
              <a:rPr lang="en-US" noProof="0" smtClean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A473F491-E8FD-4CBC-84E6-5139D5161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51641"/>
            <a:ext cx="5472001" cy="5054346"/>
          </a:xfrm>
        </p:spPr>
        <p:txBody>
          <a:bodyPr anchor="b" anchorCtr="0"/>
          <a:lstStyle>
            <a:lvl1pPr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 sz="1800"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7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678833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AC12A5E3-4178-4927-9321-CCDE04B7D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1"/>
            <a:ext cx="4840085" cy="816076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91440" bIns="0" rtlCol="0">
            <a:noAutofit/>
          </a:bodyPr>
          <a:lstStyle>
            <a:lvl1pPr marL="0" indent="0" algn="r">
              <a:buNone/>
              <a:defRPr lang="en-US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66700" lvl="0" indent="-266700" algn="r"/>
            <a:r>
              <a:rPr lang="en-US" noProof="0" smtClean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xmlns="" id="{73C2D913-09CE-4035-84E6-314496115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7" y="651641"/>
            <a:ext cx="5472002" cy="50543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14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xmlns="" id="{F6E7EBFD-F776-4FA5-B67B-AEAB104C7125}"/>
              </a:ext>
            </a:extLst>
          </p:cNvPr>
          <p:cNvSpPr/>
          <p:nvPr userDrawn="1"/>
        </p:nvSpPr>
        <p:spPr>
          <a:xfrm>
            <a:off x="8418576" y="4907280"/>
            <a:ext cx="1554480" cy="1103376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xmlns="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tx1"/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100" y="804500"/>
            <a:ext cx="4416588" cy="3818712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segue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6901C03F-F087-4546-A9C3-5B5B81E3BD7B}"/>
              </a:ext>
            </a:extLst>
          </p:cNvPr>
          <p:cNvSpPr/>
          <p:nvPr userDrawn="1"/>
        </p:nvSpPr>
        <p:spPr>
          <a:xfrm>
            <a:off x="8266176" y="4754880"/>
            <a:ext cx="274320" cy="292608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92051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F9F7BF0-5084-45F6-AF52-A3013D43946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718816" y="2673350"/>
            <a:ext cx="6754368" cy="1511300"/>
          </a:xfrm>
        </p:spPr>
        <p:txBody>
          <a:bodyPr anchor="ctr"/>
          <a:lstStyle>
            <a:lvl1pPr marL="0" indent="0" algn="ctr">
              <a:buNone/>
              <a:defRPr sz="4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54439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DA9BE28-009E-4D88-9951-81B453F75A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xmlns="" id="{1AB7A8BA-0531-4A37-BB60-9E1CA4764B40}"/>
              </a:ext>
            </a:extLst>
          </p:cNvPr>
          <p:cNvSpPr/>
          <p:nvPr userDrawn="1"/>
        </p:nvSpPr>
        <p:spPr>
          <a:xfrm>
            <a:off x="1450848" y="653845"/>
            <a:ext cx="2657856" cy="2450592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xmlns="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tx1"/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anchor="t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segue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681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xmlns="" id="{FE842FA8-E742-4FD8-BFA1-7B8A13828E76}"/>
              </a:ext>
            </a:extLst>
          </p:cNvPr>
          <p:cNvSpPr/>
          <p:nvPr userDrawn="1"/>
        </p:nvSpPr>
        <p:spPr>
          <a:xfrm>
            <a:off x="8418576" y="4907280"/>
            <a:ext cx="274320" cy="292608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23F5D8CC-DBBC-4E65-A552-C98514F1E2F9}"/>
              </a:ext>
            </a:extLst>
          </p:cNvPr>
          <p:cNvSpPr/>
          <p:nvPr userDrawn="1"/>
        </p:nvSpPr>
        <p:spPr>
          <a:xfrm>
            <a:off x="8266176" y="4754880"/>
            <a:ext cx="274320" cy="292608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xmlns="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69100" y="144000"/>
            <a:ext cx="5280100" cy="6048000"/>
          </a:xfrm>
          <a:solidFill>
            <a:schemeClr val="tx1"/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93000" y="2438399"/>
            <a:ext cx="38362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432000" tIns="432000" rIns="72000" bIns="1188000" anchor="t"/>
          <a:lstStyle>
            <a:lvl1pPr algn="l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000" y="4465176"/>
            <a:ext cx="3372329" cy="7749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lIns="180000" tIns="144000" rIns="0"/>
          <a:lstStyle>
            <a:lvl1pPr marL="0" indent="0" algn="l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2000" y="2438399"/>
            <a:ext cx="5472000" cy="304440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708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xmlns="" id="{34827DBE-7690-48BE-8673-ABB67E101D80}"/>
              </a:ext>
            </a:extLst>
          </p:cNvPr>
          <p:cNvSpPr/>
          <p:nvPr userDrawn="1"/>
        </p:nvSpPr>
        <p:spPr>
          <a:xfrm>
            <a:off x="8266176" y="4754880"/>
            <a:ext cx="274320" cy="292608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xmlns="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5280100" cy="6060155"/>
          </a:xfrm>
          <a:solidFill>
            <a:schemeClr val="tx1"/>
          </a:solidFill>
        </p:spPr>
        <p:txBody>
          <a:bodyPr lIns="0" tIns="144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96000" y="3263899"/>
            <a:ext cx="5472000" cy="244208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499E1708-B7A6-4D6F-9968-5398B335F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601" y="4889912"/>
            <a:ext cx="4840085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7529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xmlns="" id="{EDE35ADD-8A62-4F35-950B-EA0CC678DE64}"/>
              </a:ext>
            </a:extLst>
          </p:cNvPr>
          <p:cNvSpPr/>
          <p:nvPr userDrawn="1"/>
        </p:nvSpPr>
        <p:spPr>
          <a:xfrm>
            <a:off x="8266176" y="4754880"/>
            <a:ext cx="274320" cy="292608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67DBAC9A-28A2-405B-8B7E-9BE425F51354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431999" y="1512000"/>
            <a:ext cx="11339999" cy="43775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367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E8FD215-79E5-48E4-95DB-2C5E5A1F8E8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DF905B34-4C18-4A8D-8167-57B7BF03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xmlns="" id="{FDA3C530-12F9-48FC-BC5E-D34BDC504BC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44000" y="143999"/>
            <a:ext cx="11905200" cy="6047999"/>
          </a:xfrm>
          <a:solidFill>
            <a:schemeClr val="tx1"/>
          </a:solidFill>
        </p:spPr>
        <p:txBody>
          <a:bodyPr lIns="0" r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64900" y="4910452"/>
            <a:ext cx="4101900" cy="773546"/>
          </a:xfrm>
          <a:solidFill>
            <a:schemeClr val="bg1">
              <a:lumMod val="95000"/>
            </a:schemeClr>
          </a:solidFill>
        </p:spPr>
        <p:txBody>
          <a:bodyPr lIns="180000" tIns="72000" rIns="180000" anchor="t"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EC14527-4DF5-4A98-AE66-C80F3B8E6D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AB05C513-FBE3-4BA7-9084-69899356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xmlns="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tx1"/>
          </a:solidFill>
        </p:spPr>
        <p:txBody>
          <a:bodyPr lIns="1764000" rIns="0" anchor="ctr"/>
          <a:lstStyle>
            <a:lvl1pPr marL="0" indent="0" algn="l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15412" y="360000"/>
            <a:ext cx="4416588" cy="4716572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15413" y="5076572"/>
            <a:ext cx="4416587" cy="1421429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468000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.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xmlns="" id="{CEB7A85F-8707-4B62-B299-F53931B861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48708" y="5540135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BA4C7E3C-7C17-46E9-928A-D3D505EEAA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48708" y="5809779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6ADD6EB2-7D8E-4991-87A6-02723731EB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48708" y="6079423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xmlns="" id="{94054031-2BEC-4DA9-90C3-616D2D61A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43550" y="5233270"/>
            <a:ext cx="3396887" cy="196707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</p:spTree>
    <p:extLst>
      <p:ext uri="{BB962C8B-B14F-4D97-AF65-F5344CB8AC3E}">
        <p14:creationId xmlns:p14="http://schemas.microsoft.com/office/powerpoint/2010/main" val="160684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White"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6726F2C-157B-477E-AD76-8F54126834C2}"/>
              </a:ext>
            </a:extLst>
          </p:cNvPr>
          <p:cNvSpPr/>
          <p:nvPr userDrawn="1"/>
        </p:nvSpPr>
        <p:spPr>
          <a:xfrm>
            <a:off x="0" y="6191250"/>
            <a:ext cx="12192000" cy="66675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40000" cy="43775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74FB90F-5E6B-4508-96BB-939635D11AFF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74A1CB7-B157-440C-BA82-A62890EF3721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E5B1BAC-5CBE-4B0E-B0AA-1C05EBEE964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168BD16A-5998-4CCA-B0F2-62F67B639A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3839907-C37E-4F37-B9BB-92B4A49360E6}"/>
              </a:ext>
            </a:extLst>
          </p:cNvPr>
          <p:cNvSpPr txBox="1"/>
          <p:nvPr userDrawn="1"/>
        </p:nvSpPr>
        <p:spPr>
          <a:xfrm>
            <a:off x="10194026" y="6258973"/>
            <a:ext cx="1577974" cy="427535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2000" b="1" spc="0" baseline="0" noProof="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Contoso</a:t>
            </a:r>
            <a:r>
              <a:rPr lang="en-US" sz="2000" b="1" spc="0" baseline="0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b="1" spc="0" baseline="0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b="0" i="1" spc="600" baseline="0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Suites</a:t>
            </a: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5" r:id="rId4"/>
    <p:sldLayoutId id="2147483666" r:id="rId5"/>
    <p:sldLayoutId id="2147483673" r:id="rId6"/>
    <p:sldLayoutId id="2147483659" r:id="rId7"/>
    <p:sldLayoutId id="2147483660" r:id="rId8"/>
    <p:sldLayoutId id="2147483664" r:id="rId9"/>
    <p:sldLayoutId id="2147483650" r:id="rId10"/>
    <p:sldLayoutId id="2147483652" r:id="rId11"/>
    <p:sldLayoutId id="2147483671" r:id="rId12"/>
    <p:sldLayoutId id="2147483656" r:id="rId13"/>
    <p:sldLayoutId id="2147483657" r:id="rId14"/>
    <p:sldLayoutId id="2147483667" r:id="rId15"/>
    <p:sldLayoutId id="2147483668" r:id="rId16"/>
    <p:sldLayoutId id="2147483669" r:id="rId17"/>
    <p:sldLayoutId id="2147483672" r:id="rId18"/>
    <p:sldLayoutId id="2147483654" r:id="rId19"/>
    <p:sldLayoutId id="2147483674" r:id="rId20"/>
    <p:sldLayoutId id="2147483655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package" Target="../embeddings/Microsoft_PowerPoint_Presentation1.pptx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</a:t>
            </a:fld>
            <a:endParaRPr lang="en-US" noProof="0" dirty="0"/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46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4098" name="Picture 2" descr="Waterfall model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" y="0"/>
            <a:ext cx="12190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79099" y="1573975"/>
            <a:ext cx="11268901" cy="5284025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4799" y="61350"/>
            <a:ext cx="4986701" cy="10033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7499" y="295175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WEAKNESS</a:t>
            </a:r>
            <a:endParaRPr lang="en-US" sz="4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79099" y="1854200"/>
            <a:ext cx="110192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✓ Does not easily handle concurrent events </a:t>
            </a:r>
          </a:p>
          <a:p>
            <a:r>
              <a:rPr lang="en-US" sz="3600" b="1" dirty="0" smtClean="0"/>
              <a:t>✓ </a:t>
            </a:r>
            <a:r>
              <a:rPr lang="en-US" sz="3600" b="1" dirty="0"/>
              <a:t>Does not handle iterations or phases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Does not easily handle dynamic changes in requirements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Does not contain risk analysis activities</a:t>
            </a:r>
          </a:p>
        </p:txBody>
      </p:sp>
    </p:spTree>
    <p:extLst>
      <p:ext uri="{BB962C8B-B14F-4D97-AF65-F5344CB8AC3E}">
        <p14:creationId xmlns:p14="http://schemas.microsoft.com/office/powerpoint/2010/main" val="411026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4098" name="Picture 2" descr="Waterfall model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" y="0"/>
            <a:ext cx="12190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79099" y="1638300"/>
            <a:ext cx="11268901" cy="52197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4799" y="61350"/>
            <a:ext cx="4986701" cy="10033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pic>
        <p:nvPicPr>
          <p:cNvPr id="10244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1126000"/>
            <a:ext cx="10795000" cy="57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36199" y="120472"/>
            <a:ext cx="4986701" cy="10033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0499" y="50291"/>
            <a:ext cx="4986701" cy="10033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6199" y="118244"/>
            <a:ext cx="49867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Prototype Model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95517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4098" name="Picture 2" descr="Waterfall model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" y="0"/>
            <a:ext cx="12190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79099" y="1638300"/>
            <a:ext cx="11268901" cy="52197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4799" y="61350"/>
            <a:ext cx="4986701" cy="10033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5400" y="153889"/>
            <a:ext cx="5449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STRENGTHS</a:t>
            </a:r>
            <a:endParaRPr lang="en-US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64800" y="1638300"/>
            <a:ext cx="115266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✓ Customers can " see " the system requirements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Developers learn from customers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Amore accurate end </a:t>
            </a:r>
            <a:r>
              <a:rPr lang="en-US" sz="3600" b="1" dirty="0" smtClean="0"/>
              <a:t>product</a:t>
            </a:r>
          </a:p>
          <a:p>
            <a:r>
              <a:rPr lang="en-US" sz="3600" b="1" dirty="0" smtClean="0"/>
              <a:t>✓ </a:t>
            </a:r>
            <a:r>
              <a:rPr lang="en-US" sz="3600" b="1" dirty="0"/>
              <a:t>Unexpected requirements accommodated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Allows for flexible design and development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Steady , visible signs of progress produced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Interaction with the prototype stimulates awareness of additional needed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22101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4098" name="Picture 2" descr="Waterfall model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" y="0"/>
            <a:ext cx="12190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87499" y="1638300"/>
            <a:ext cx="11268901" cy="52197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4399" y="74357"/>
            <a:ext cx="4986701" cy="10033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499" y="295175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WEAKNESS</a:t>
            </a:r>
            <a:endParaRPr lang="en-US" sz="4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79099" y="1638300"/>
            <a:ext cx="114129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✓ </a:t>
            </a:r>
            <a:r>
              <a:rPr lang="en-US" sz="3600" b="1" dirty="0" smtClean="0"/>
              <a:t>Tendency </a:t>
            </a:r>
            <a:r>
              <a:rPr lang="en-US" sz="3600" b="1" dirty="0"/>
              <a:t>to abandon structured program development for " code - and - fix " development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Bad reputation for " quick - and - dirty " methods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Overall maintainability may be overlooked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The customer may want the prototype delivered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Process may continue forever ( scope creep )</a:t>
            </a:r>
          </a:p>
        </p:txBody>
      </p:sp>
    </p:spTree>
    <p:extLst>
      <p:ext uri="{BB962C8B-B14F-4D97-AF65-F5344CB8AC3E}">
        <p14:creationId xmlns:p14="http://schemas.microsoft.com/office/powerpoint/2010/main" val="24198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4098" name="Picture 2" descr="Waterfall model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50830" y="1594925"/>
            <a:ext cx="11268901" cy="52197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4799" y="61350"/>
            <a:ext cx="4986701" cy="10033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pic>
        <p:nvPicPr>
          <p:cNvPr id="15368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1320800"/>
            <a:ext cx="11599031" cy="541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79099" y="144000"/>
            <a:ext cx="4847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SPIRAL MODEL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30113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4098" name="Picture 2" descr="Waterfall model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" y="0"/>
            <a:ext cx="12190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79099" y="1638300"/>
            <a:ext cx="11268901" cy="52197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4799" y="61350"/>
            <a:ext cx="4986701" cy="10033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5400" y="153889"/>
            <a:ext cx="5449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STRENGTHS</a:t>
            </a:r>
            <a:endParaRPr lang="en-US" sz="4400" b="1" dirty="0"/>
          </a:p>
        </p:txBody>
      </p:sp>
      <p:sp>
        <p:nvSpPr>
          <p:cNvPr id="11" name="Rectangle 10"/>
          <p:cNvSpPr/>
          <p:nvPr/>
        </p:nvSpPr>
        <p:spPr>
          <a:xfrm>
            <a:off x="931499" y="1790700"/>
            <a:ext cx="11268901" cy="52197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0849" y="1517103"/>
            <a:ext cx="11870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✓ Provides early indication of risks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Users see the system early because of rapid prototyping tools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Critical high - risk functions are developed first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The design does not have to be perfect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Users can be closely tied to all lifecycle steps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Early and frequent feedback from users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Cumulative costs assessed frequently</a:t>
            </a:r>
          </a:p>
        </p:txBody>
      </p:sp>
    </p:spTree>
    <p:extLst>
      <p:ext uri="{BB962C8B-B14F-4D97-AF65-F5344CB8AC3E}">
        <p14:creationId xmlns:p14="http://schemas.microsoft.com/office/powerpoint/2010/main" val="113648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4098" name="Picture 2" descr="Waterfall model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" y="0"/>
            <a:ext cx="12190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79099" y="1638300"/>
            <a:ext cx="11268901" cy="52197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4799" y="61350"/>
            <a:ext cx="4986701" cy="10033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7499" y="295175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WEAKNESS</a:t>
            </a:r>
            <a:endParaRPr lang="en-US" sz="4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64799" y="1468969"/>
            <a:ext cx="106255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✓ Time spent for evaluating risks too large </a:t>
            </a:r>
          </a:p>
          <a:p>
            <a:r>
              <a:rPr lang="en-US" sz="3600" b="1" dirty="0" smtClean="0"/>
              <a:t>✓ </a:t>
            </a:r>
            <a:r>
              <a:rPr lang="en-US" sz="3600" b="1" dirty="0"/>
              <a:t>Time spent planning , resetting objectives , doing risk analysis and prototyping may be excessive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The model is complex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Risk assessment expertise is required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Spiral may continue indefinitely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Developers must be reassigned</a:t>
            </a:r>
          </a:p>
        </p:txBody>
      </p:sp>
    </p:spTree>
    <p:extLst>
      <p:ext uri="{BB962C8B-B14F-4D97-AF65-F5344CB8AC3E}">
        <p14:creationId xmlns:p14="http://schemas.microsoft.com/office/powerpoint/2010/main" val="100053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4098" name="Picture 2" descr="Waterfall model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" y="0"/>
            <a:ext cx="12190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79099" y="1638300"/>
            <a:ext cx="11268901" cy="52197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4799" y="61350"/>
            <a:ext cx="4986701" cy="10033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pic>
        <p:nvPicPr>
          <p:cNvPr id="35844" name="Picture 4" descr="Image result for agile model in software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409700"/>
            <a:ext cx="8890000" cy="479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03700" y="5600700"/>
            <a:ext cx="2654300" cy="4064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4799" y="77977"/>
            <a:ext cx="5710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AGILE MODEL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3202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4098" name="Picture 2" descr="Waterfall model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" y="0"/>
            <a:ext cx="12190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79099" y="1638300"/>
            <a:ext cx="11268901" cy="52197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4799" y="61350"/>
            <a:ext cx="4986701" cy="10033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5400" y="153889"/>
            <a:ext cx="5449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STRENGTHS</a:t>
            </a:r>
            <a:endParaRPr lang="en-US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64799" y="1638300"/>
            <a:ext cx="92617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✓ </a:t>
            </a:r>
            <a:r>
              <a:rPr lang="en-US" sz="3600" b="1" dirty="0" smtClean="0"/>
              <a:t>High</a:t>
            </a:r>
            <a:r>
              <a:rPr lang="en-US" sz="3600" b="1" dirty="0"/>
              <a:t> flexibility of the </a:t>
            </a:r>
            <a:r>
              <a:rPr lang="en-US" sz="3600" b="1" dirty="0" smtClean="0"/>
              <a:t>project</a:t>
            </a:r>
          </a:p>
          <a:p>
            <a:r>
              <a:rPr lang="en-US" sz="3600" b="1" dirty="0"/>
              <a:t>✓ </a:t>
            </a:r>
            <a:r>
              <a:rPr lang="en-US" sz="3600" b="1" dirty="0" smtClean="0"/>
              <a:t>High </a:t>
            </a:r>
            <a:r>
              <a:rPr lang="en-US" sz="3600" b="1" dirty="0"/>
              <a:t>customer satisfaction over the development </a:t>
            </a:r>
            <a:r>
              <a:rPr lang="en-US" sz="3600" b="1" dirty="0" smtClean="0"/>
              <a:t>process</a:t>
            </a:r>
          </a:p>
          <a:p>
            <a:r>
              <a:rPr lang="en-US" sz="3600" b="1" dirty="0"/>
              <a:t>✓ </a:t>
            </a:r>
            <a:r>
              <a:rPr lang="en-US" sz="3600" b="1" dirty="0" smtClean="0"/>
              <a:t>Constant </a:t>
            </a:r>
            <a:r>
              <a:rPr lang="en-US" sz="3600" b="1" dirty="0"/>
              <a:t>interaction among the </a:t>
            </a:r>
            <a:r>
              <a:rPr lang="en-US" sz="3600" b="1" dirty="0" smtClean="0"/>
              <a:t>stakeholders</a:t>
            </a:r>
          </a:p>
          <a:p>
            <a:r>
              <a:rPr lang="en-US" sz="3600" b="1" dirty="0"/>
              <a:t>✓ </a:t>
            </a:r>
            <a:r>
              <a:rPr lang="en-US" sz="3600" b="1" dirty="0" smtClean="0"/>
              <a:t>Continuous </a:t>
            </a:r>
            <a:r>
              <a:rPr lang="en-US" sz="3600" b="1" dirty="0"/>
              <a:t>quality assurance, attention to details</a:t>
            </a:r>
          </a:p>
        </p:txBody>
      </p:sp>
    </p:spTree>
    <p:extLst>
      <p:ext uri="{BB962C8B-B14F-4D97-AF65-F5344CB8AC3E}">
        <p14:creationId xmlns:p14="http://schemas.microsoft.com/office/powerpoint/2010/main" val="186691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4098" name="Picture 2" descr="Waterfall model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" y="0"/>
            <a:ext cx="12190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79099" y="1638300"/>
            <a:ext cx="11268901" cy="52197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4799" y="61350"/>
            <a:ext cx="4986701" cy="10033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7499" y="295175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WEAKNESS</a:t>
            </a:r>
            <a:endParaRPr lang="en-US" sz="4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79099" y="1911178"/>
            <a:ext cx="107950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✓ </a:t>
            </a:r>
            <a:r>
              <a:rPr lang="en-US" sz="3600" b="1" dirty="0" smtClean="0"/>
              <a:t>Problems </a:t>
            </a:r>
            <a:r>
              <a:rPr lang="en-US" sz="3600" b="1" dirty="0"/>
              <a:t>with workflow </a:t>
            </a:r>
            <a:r>
              <a:rPr lang="en-US" sz="3600" b="1" dirty="0" smtClean="0"/>
              <a:t>coordination</a:t>
            </a:r>
          </a:p>
          <a:p>
            <a:r>
              <a:rPr lang="en-US" sz="3600" b="1" dirty="0"/>
              <a:t>✓ </a:t>
            </a:r>
            <a:r>
              <a:rPr lang="en-US" sz="3600" b="1" dirty="0" smtClean="0"/>
              <a:t>Difficult </a:t>
            </a:r>
            <a:r>
              <a:rPr lang="en-US" sz="3600" b="1" dirty="0"/>
              <a:t>planning at early </a:t>
            </a:r>
            <a:r>
              <a:rPr lang="en-US" sz="3600" b="1" dirty="0" smtClean="0"/>
              <a:t>stages</a:t>
            </a:r>
          </a:p>
          <a:p>
            <a:r>
              <a:rPr lang="en-US" sz="3600" b="1" dirty="0"/>
              <a:t>✓ </a:t>
            </a:r>
            <a:r>
              <a:rPr lang="en-US" sz="3600" b="1" dirty="0" smtClean="0"/>
              <a:t>Professional </a:t>
            </a:r>
            <a:r>
              <a:rPr lang="en-US" sz="3600" b="1" dirty="0"/>
              <a:t>teams are </a:t>
            </a:r>
            <a:r>
              <a:rPr lang="en-US" sz="3600" b="1" dirty="0" smtClean="0"/>
              <a:t>vital</a:t>
            </a:r>
          </a:p>
          <a:p>
            <a:r>
              <a:rPr lang="en-US" sz="3600" b="1" dirty="0"/>
              <a:t>✓ </a:t>
            </a:r>
            <a:r>
              <a:rPr lang="en-US" sz="3600" b="1" dirty="0" smtClean="0"/>
              <a:t>Lack </a:t>
            </a:r>
            <a:r>
              <a:rPr lang="en-US" sz="3600" b="1" dirty="0"/>
              <a:t>of long-term </a:t>
            </a:r>
            <a:r>
              <a:rPr lang="en-US" sz="3600" b="1" dirty="0" smtClean="0"/>
              <a:t>planning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77561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</a:t>
            </a:fld>
            <a:endParaRPr lang="en-US" noProof="0" dirty="0"/>
          </a:p>
        </p:txBody>
      </p:sp>
      <p:pic>
        <p:nvPicPr>
          <p:cNvPr id="2050" name="Picture 2" descr="SDLC models&#10;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graphicFrame>
        <p:nvGraphicFramePr>
          <p:cNvPr id="8" name="Object 7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2419709"/>
              </p:ext>
            </p:extLst>
          </p:nvPr>
        </p:nvGraphicFramePr>
        <p:xfrm>
          <a:off x="0" y="0"/>
          <a:ext cx="12192000" cy="700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Presentation" r:id="rId4" imgW="6094497" imgH="3427427" progId="PowerPoint.Show.12">
                  <p:embed/>
                </p:oleObj>
              </mc:Choice>
              <mc:Fallback>
                <p:oleObj name="Presentation" r:id="rId4" imgW="6094497" imgH="3427427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700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92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4098" name="Picture 2" descr="Waterfall model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" y="0"/>
            <a:ext cx="12190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79099" y="1638300"/>
            <a:ext cx="11268901" cy="52197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4799" y="61350"/>
            <a:ext cx="4986701" cy="10033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99" y="973800"/>
            <a:ext cx="9906000" cy="579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582150" y="6356836"/>
            <a:ext cx="438150" cy="296249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4799" y="121709"/>
            <a:ext cx="5438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INCREMENTAL MODEL</a:t>
            </a:r>
            <a:endParaRPr lang="en-US" sz="4400" b="1" dirty="0"/>
          </a:p>
        </p:txBody>
      </p:sp>
      <p:sp>
        <p:nvSpPr>
          <p:cNvPr id="10" name="Rectangle 9"/>
          <p:cNvSpPr/>
          <p:nvPr/>
        </p:nvSpPr>
        <p:spPr>
          <a:xfrm>
            <a:off x="3800476" y="1048841"/>
            <a:ext cx="4876800" cy="1132416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020300" y="6204155"/>
            <a:ext cx="428625" cy="300805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30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4098" name="Picture 2" descr="Waterfall model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" y="0"/>
            <a:ext cx="12190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79099" y="1638300"/>
            <a:ext cx="11268901" cy="52197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4799" y="61350"/>
            <a:ext cx="4986701" cy="10033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5400" y="153889"/>
            <a:ext cx="5449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STRENGTHS</a:t>
            </a:r>
            <a:endParaRPr lang="en-US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64799" y="1661463"/>
            <a:ext cx="115272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✓ Develop high - risk or major functions first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Each release delivers an operational product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Customer can respond to each build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Uses " divide and conquer " breakdown of tasks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Lowers initial delivery cost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Initial product delivery is faster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Customers get important functionality early Risk of changing requirements is reduced</a:t>
            </a:r>
          </a:p>
        </p:txBody>
      </p:sp>
    </p:spTree>
    <p:extLst>
      <p:ext uri="{BB962C8B-B14F-4D97-AF65-F5344CB8AC3E}">
        <p14:creationId xmlns:p14="http://schemas.microsoft.com/office/powerpoint/2010/main" val="214619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22</a:t>
            </a:fld>
            <a:endParaRPr lang="en-US" noProof="0" dirty="0"/>
          </a:p>
        </p:txBody>
      </p:sp>
      <p:pic>
        <p:nvPicPr>
          <p:cNvPr id="4098" name="Picture 2" descr="Waterfall model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" y="0"/>
            <a:ext cx="12190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79099" y="1638300"/>
            <a:ext cx="11268901" cy="52197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4799" y="61350"/>
            <a:ext cx="4986701" cy="10033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7499" y="295175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WEAKNESS</a:t>
            </a:r>
            <a:endParaRPr lang="en-US" sz="4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64799" y="1638300"/>
            <a:ext cx="115272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✓ Requires good planning and design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Requires early definition of a complete system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Well - defined module interfaces are required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Total cost of the complete system is not lower</a:t>
            </a:r>
          </a:p>
        </p:txBody>
      </p:sp>
    </p:spTree>
    <p:extLst>
      <p:ext uri="{BB962C8B-B14F-4D97-AF65-F5344CB8AC3E}">
        <p14:creationId xmlns:p14="http://schemas.microsoft.com/office/powerpoint/2010/main" val="172119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4098" name="Picture 2" descr="Waterfall model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" y="0"/>
            <a:ext cx="12190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79099" y="1638300"/>
            <a:ext cx="11268901" cy="52197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4799" y="61350"/>
            <a:ext cx="4986701" cy="10033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pic>
        <p:nvPicPr>
          <p:cNvPr id="5122" name="Picture 2" descr="Image result for THANK YO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433409"/>
            <a:ext cx="821690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500" y="3331154"/>
            <a:ext cx="3877700" cy="34001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353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11" name="Pentagon 10"/>
          <p:cNvSpPr/>
          <p:nvPr/>
        </p:nvSpPr>
        <p:spPr>
          <a:xfrm>
            <a:off x="1190625" y="3057525"/>
            <a:ext cx="6934200" cy="1292445"/>
          </a:xfrm>
          <a:prstGeom prst="homePlate">
            <a:avLst/>
          </a:prstGeom>
          <a:noFill/>
          <a:ln>
            <a:solidFill>
              <a:schemeClr val="accent1"/>
            </a:solidFill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pic>
        <p:nvPicPr>
          <p:cNvPr id="2062" name="Picture 14" descr="Image result for SDLC MODEL WRITING STY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rapezoid 13"/>
          <p:cNvSpPr/>
          <p:nvPr/>
        </p:nvSpPr>
        <p:spPr>
          <a:xfrm>
            <a:off x="8756976" y="3994113"/>
            <a:ext cx="886691" cy="1760236"/>
          </a:xfrm>
          <a:prstGeom prst="trapezoid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64582" y="4053651"/>
            <a:ext cx="2752436" cy="923330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008080"/>
                </a:solidFill>
                <a:latin typeface="Lucida Console" panose="020B0609040504020204" pitchFamily="49" charset="0"/>
              </a:rPr>
              <a:t>MODELS</a:t>
            </a:r>
            <a:endParaRPr lang="en-US" sz="5400" b="1" dirty="0">
              <a:solidFill>
                <a:srgbClr val="00808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70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3074" name="Picture 2" descr="Models&#10; Waterfall&#10; V Shape&#10; Prototype&#10; Spiral&#10; Incremental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" y="-7889"/>
            <a:ext cx="12192000" cy="696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334500" y="6178038"/>
            <a:ext cx="2713500" cy="653845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10" name="5-Point Star 9"/>
          <p:cNvSpPr/>
          <p:nvPr/>
        </p:nvSpPr>
        <p:spPr>
          <a:xfrm>
            <a:off x="3692450" y="2578968"/>
            <a:ext cx="320750" cy="287288"/>
          </a:xfrm>
          <a:prstGeom prst="star5">
            <a:avLst/>
          </a:prstGeom>
          <a:solidFill>
            <a:srgbClr val="C00000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13" name="5-Point Star 12"/>
          <p:cNvSpPr/>
          <p:nvPr/>
        </p:nvSpPr>
        <p:spPr>
          <a:xfrm>
            <a:off x="3692450" y="3010256"/>
            <a:ext cx="320750" cy="287288"/>
          </a:xfrm>
          <a:prstGeom prst="star5">
            <a:avLst/>
          </a:prstGeom>
          <a:solidFill>
            <a:srgbClr val="C00000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14" name="5-Point Star 13"/>
          <p:cNvSpPr/>
          <p:nvPr/>
        </p:nvSpPr>
        <p:spPr>
          <a:xfrm>
            <a:off x="3713212" y="3530980"/>
            <a:ext cx="320750" cy="287288"/>
          </a:xfrm>
          <a:prstGeom prst="star5">
            <a:avLst/>
          </a:prstGeom>
          <a:solidFill>
            <a:srgbClr val="C00000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15" name="5-Point Star 14"/>
          <p:cNvSpPr/>
          <p:nvPr/>
        </p:nvSpPr>
        <p:spPr>
          <a:xfrm>
            <a:off x="4149650" y="3036168"/>
            <a:ext cx="320750" cy="287288"/>
          </a:xfrm>
          <a:prstGeom prst="star5">
            <a:avLst/>
          </a:prstGeom>
          <a:solidFill>
            <a:srgbClr val="C00000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16" name="5-Point Star 15"/>
          <p:cNvSpPr/>
          <p:nvPr/>
        </p:nvSpPr>
        <p:spPr>
          <a:xfrm>
            <a:off x="4302050" y="3188568"/>
            <a:ext cx="320750" cy="287288"/>
          </a:xfrm>
          <a:prstGeom prst="star5">
            <a:avLst/>
          </a:prstGeom>
          <a:solidFill>
            <a:srgbClr val="C00000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17" name="5-Point Star 16"/>
          <p:cNvSpPr/>
          <p:nvPr/>
        </p:nvSpPr>
        <p:spPr>
          <a:xfrm>
            <a:off x="4454450" y="3340968"/>
            <a:ext cx="320750" cy="287288"/>
          </a:xfrm>
          <a:prstGeom prst="star5">
            <a:avLst/>
          </a:prstGeom>
          <a:solidFill>
            <a:srgbClr val="C00000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4981" y="238889"/>
            <a:ext cx="5793919" cy="4967445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r>
              <a:rPr lang="en-US" sz="3600" b="1" dirty="0" smtClean="0"/>
              <a:t>   MODELS</a:t>
            </a:r>
          </a:p>
          <a:p>
            <a:endParaRPr lang="en-US" sz="3200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200" b="1" dirty="0"/>
              <a:t> </a:t>
            </a:r>
            <a:r>
              <a:rPr lang="en-US" sz="3200" b="1" dirty="0" smtClean="0"/>
              <a:t>  Waterfall </a:t>
            </a:r>
            <a:r>
              <a:rPr lang="en-US" sz="3200" b="1" dirty="0"/>
              <a:t>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 smtClean="0"/>
              <a:t>   V-Shaped Model</a:t>
            </a:r>
            <a:endParaRPr lang="en-US" sz="3200" b="1" dirty="0"/>
          </a:p>
          <a:p>
            <a:pPr marL="514350" indent="-514350">
              <a:buFont typeface="+mj-lt"/>
              <a:buAutoNum type="arabicPeriod"/>
            </a:pPr>
            <a:r>
              <a:rPr lang="en-US" sz="3200" b="1" dirty="0" smtClean="0"/>
              <a:t>   Prototype </a:t>
            </a:r>
            <a:r>
              <a:rPr lang="en-US" sz="3200" b="1" dirty="0"/>
              <a:t>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 smtClean="0"/>
              <a:t>   Spiral Model</a:t>
            </a:r>
            <a:endParaRPr lang="en-US" sz="3200" b="1" dirty="0"/>
          </a:p>
          <a:p>
            <a:pPr marL="514350" indent="-514350">
              <a:buFont typeface="+mj-lt"/>
              <a:buAutoNum type="arabicPeriod"/>
            </a:pPr>
            <a:r>
              <a:rPr lang="en-US" sz="3200" b="1" dirty="0" smtClean="0"/>
              <a:t>   Agile Model</a:t>
            </a:r>
            <a:endParaRPr lang="en-US" sz="3200" b="1" dirty="0"/>
          </a:p>
          <a:p>
            <a:pPr marL="514350" indent="-514350">
              <a:buFont typeface="+mj-lt"/>
              <a:buAutoNum type="arabicPeriod"/>
            </a:pPr>
            <a:r>
              <a:rPr lang="en-US" sz="3200" b="1" dirty="0" smtClean="0"/>
              <a:t>   Incremental </a:t>
            </a:r>
            <a:r>
              <a:rPr lang="en-US" sz="3200" b="1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53366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4098" name="Picture 2" descr="Waterfall model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" y="0"/>
            <a:ext cx="12190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79099" y="1638300"/>
            <a:ext cx="11268901" cy="52197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1" y="1121941"/>
            <a:ext cx="10644424" cy="556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85800" y="144000"/>
            <a:ext cx="4064000" cy="8085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9099" y="103991"/>
            <a:ext cx="51279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WATERFALL MODEL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60616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4098" name="Picture 2" descr="Waterfall model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" y="0"/>
            <a:ext cx="12190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93811" y="1582225"/>
            <a:ext cx="11268901" cy="52197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>
              <a:lnSpc>
                <a:spcPts val="4700"/>
              </a:lnSpc>
              <a:spcBef>
                <a:spcPct val="0"/>
              </a:spcBef>
            </a:pPr>
            <a:r>
              <a:rPr lang="en-US" sz="3200" b="1" dirty="0"/>
              <a:t>✓ Easy to understand , easy to use </a:t>
            </a:r>
            <a:endParaRPr lang="en-US" sz="3200" b="1" dirty="0" smtClean="0"/>
          </a:p>
          <a:p>
            <a:pPr>
              <a:lnSpc>
                <a:spcPts val="4700"/>
              </a:lnSpc>
              <a:spcBef>
                <a:spcPct val="0"/>
              </a:spcBef>
            </a:pPr>
            <a:r>
              <a:rPr lang="en-US" sz="3200" b="1" dirty="0" smtClean="0"/>
              <a:t>✓ </a:t>
            </a:r>
            <a:r>
              <a:rPr lang="en-US" sz="3200" b="1" dirty="0"/>
              <a:t>Provides structure to inexperienced staff </a:t>
            </a:r>
            <a:endParaRPr lang="en-US" sz="3200" b="1" dirty="0" smtClean="0"/>
          </a:p>
          <a:p>
            <a:pPr>
              <a:lnSpc>
                <a:spcPts val="4700"/>
              </a:lnSpc>
              <a:spcBef>
                <a:spcPct val="0"/>
              </a:spcBef>
            </a:pPr>
            <a:r>
              <a:rPr lang="en-US" sz="3200" b="1" dirty="0" smtClean="0"/>
              <a:t>✓ </a:t>
            </a:r>
            <a:r>
              <a:rPr lang="en-US" sz="3200" b="1" dirty="0"/>
              <a:t>Milestones are well understood </a:t>
            </a:r>
            <a:endParaRPr lang="en-US" sz="3200" b="1" dirty="0" smtClean="0"/>
          </a:p>
          <a:p>
            <a:pPr>
              <a:lnSpc>
                <a:spcPts val="4700"/>
              </a:lnSpc>
              <a:spcBef>
                <a:spcPct val="0"/>
              </a:spcBef>
            </a:pPr>
            <a:r>
              <a:rPr lang="en-US" sz="3200" b="1" dirty="0" smtClean="0"/>
              <a:t>✓ </a:t>
            </a:r>
            <a:r>
              <a:rPr lang="en-US" sz="3200" b="1" dirty="0"/>
              <a:t>Sets requirements stability </a:t>
            </a:r>
            <a:endParaRPr lang="en-US" sz="3200" b="1" dirty="0" smtClean="0"/>
          </a:p>
          <a:p>
            <a:pPr>
              <a:lnSpc>
                <a:spcPts val="4700"/>
              </a:lnSpc>
              <a:spcBef>
                <a:spcPct val="0"/>
              </a:spcBef>
            </a:pPr>
            <a:r>
              <a:rPr lang="en-US" sz="3200" b="1" dirty="0" smtClean="0"/>
              <a:t>✓ </a:t>
            </a:r>
            <a:r>
              <a:rPr lang="en-US" sz="3200" b="1" dirty="0"/>
              <a:t>Good for management control ( plan , staff , track ) </a:t>
            </a:r>
            <a:endParaRPr lang="en-US" sz="3200" b="1" dirty="0" smtClean="0"/>
          </a:p>
          <a:p>
            <a:pPr>
              <a:lnSpc>
                <a:spcPts val="4700"/>
              </a:lnSpc>
              <a:spcBef>
                <a:spcPct val="0"/>
              </a:spcBef>
            </a:pPr>
            <a:r>
              <a:rPr lang="en-US" sz="3200" b="1" dirty="0" smtClean="0"/>
              <a:t>✓ </a:t>
            </a:r>
            <a:r>
              <a:rPr lang="en-US" sz="3200" b="1" dirty="0"/>
              <a:t>Works well when quality is more important than cost or schedule</a:t>
            </a:r>
            <a:endParaRPr lang="en-US" sz="3200" b="1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4799" y="61350"/>
            <a:ext cx="4986701" cy="10033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9099" y="266700"/>
            <a:ext cx="5449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STRENGTHS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9340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4098" name="Picture 2" descr="Waterfall model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" y="0"/>
            <a:ext cx="12190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79099" y="1638300"/>
            <a:ext cx="11268901" cy="52197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4799" y="61350"/>
            <a:ext cx="4986701" cy="10033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7499" y="295175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WEAKNESS</a:t>
            </a:r>
            <a:endParaRPr lang="en-US" sz="4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64799" y="1816100"/>
            <a:ext cx="113832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✓ All requirements must be known upfront </a:t>
            </a:r>
            <a:r>
              <a:rPr lang="en-US" sz="3600" b="1" dirty="0" smtClean="0"/>
              <a:t> </a:t>
            </a:r>
          </a:p>
          <a:p>
            <a:r>
              <a:rPr lang="en-US" sz="3600" b="1" dirty="0" smtClean="0"/>
              <a:t>✓ </a:t>
            </a:r>
            <a:r>
              <a:rPr lang="en-US" sz="3600" b="1" dirty="0"/>
              <a:t>Inhibits flexibility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Can give a false impression of progress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Does not reflect problem - solving nature of software </a:t>
            </a:r>
            <a:r>
              <a:rPr lang="en-US" sz="3600" b="1" dirty="0" smtClean="0"/>
              <a:t>development</a:t>
            </a:r>
          </a:p>
          <a:p>
            <a:r>
              <a:rPr lang="en-US" sz="3600" b="1" dirty="0" smtClean="0"/>
              <a:t> </a:t>
            </a:r>
            <a:r>
              <a:rPr lang="en-US" sz="3600" b="1" dirty="0"/>
              <a:t>✓ Integration is one big bang at the end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Little opportunity for customer to preview</a:t>
            </a:r>
          </a:p>
        </p:txBody>
      </p:sp>
    </p:spTree>
    <p:extLst>
      <p:ext uri="{BB962C8B-B14F-4D97-AF65-F5344CB8AC3E}">
        <p14:creationId xmlns:p14="http://schemas.microsoft.com/office/powerpoint/2010/main" val="5881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4098" name="Picture 2" descr="Waterfall model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" y="0"/>
            <a:ext cx="12190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79099" y="1638300"/>
            <a:ext cx="11268901" cy="52197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4799" y="61350"/>
            <a:ext cx="4986701" cy="10033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pic>
        <p:nvPicPr>
          <p:cNvPr id="717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98" y="939800"/>
            <a:ext cx="11412901" cy="591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257300" y="6204974"/>
            <a:ext cx="3009900" cy="483369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9099" y="144000"/>
            <a:ext cx="55201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V-MODEL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85274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4098" name="Picture 2" descr="Waterfall model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" y="0"/>
            <a:ext cx="12190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79099" y="1638300"/>
            <a:ext cx="11268901" cy="52197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4799" y="61350"/>
            <a:ext cx="4986701" cy="100330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9099" y="266700"/>
            <a:ext cx="5449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STRENGTHS</a:t>
            </a:r>
            <a:endParaRPr lang="en-US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79099" y="1790700"/>
            <a:ext cx="112689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✓ Emphasize planning for verification and </a:t>
            </a:r>
            <a:r>
              <a:rPr lang="en-US" sz="3600" b="1" dirty="0" smtClean="0"/>
              <a:t>validation </a:t>
            </a:r>
          </a:p>
          <a:p>
            <a:r>
              <a:rPr lang="en-US" sz="3600" b="1" dirty="0" smtClean="0"/>
              <a:t>✓ </a:t>
            </a:r>
            <a:r>
              <a:rPr lang="en-US" sz="3600" b="1" dirty="0"/>
              <a:t>Each deliverable must be testable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Project management can track progress by milestones </a:t>
            </a:r>
            <a:endParaRPr lang="en-US" sz="3600" b="1" dirty="0" smtClean="0"/>
          </a:p>
          <a:p>
            <a:r>
              <a:rPr lang="en-US" sz="3600" b="1" dirty="0" smtClean="0"/>
              <a:t>✓ </a:t>
            </a:r>
            <a:r>
              <a:rPr lang="en-US" sz="3600" b="1" dirty="0"/>
              <a:t>Easy to use</a:t>
            </a:r>
          </a:p>
        </p:txBody>
      </p:sp>
    </p:spTree>
    <p:extLst>
      <p:ext uri="{BB962C8B-B14F-4D97-AF65-F5344CB8AC3E}">
        <p14:creationId xmlns:p14="http://schemas.microsoft.com/office/powerpoint/2010/main" val="270278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1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056AFF"/>
      </a:accent1>
      <a:accent2>
        <a:srgbClr val="FF391E"/>
      </a:accent2>
      <a:accent3>
        <a:srgbClr val="A1CC18"/>
      </a:accent3>
      <a:accent4>
        <a:srgbClr val="FFC000"/>
      </a:accent4>
      <a:accent5>
        <a:srgbClr val="1554B2"/>
      </a:accent5>
      <a:accent6>
        <a:srgbClr val="8BB20C"/>
      </a:accent6>
      <a:hlink>
        <a:srgbClr val="056AFF"/>
      </a:hlink>
      <a:folHlink>
        <a:srgbClr val="056AFF"/>
      </a:folHlink>
    </a:clrScheme>
    <a:fontScheme name="Custom 150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83186">
              <a:schemeClr val="tx1"/>
            </a:gs>
            <a:gs pos="0">
              <a:schemeClr val="accent1">
                <a:alpha val="50000"/>
              </a:schemeClr>
            </a:gs>
            <a:gs pos="46000">
              <a:schemeClr val="accent1">
                <a:lumMod val="50000"/>
                <a:alpha val="90000"/>
              </a:schemeClr>
            </a:gs>
          </a:gsLst>
          <a:lin ang="3600000" scaled="0"/>
        </a:gradFill>
      </a:spPr>
      <a:bodyPr vert="horz" lIns="72000" tIns="180000" rIns="180000" bIns="0" rtlCol="0" anchor="t">
        <a:noAutofit/>
      </a:bodyPr>
      <a:lstStyle>
        <a:defPPr algn="r">
          <a:lnSpc>
            <a:spcPts val="4700"/>
          </a:lnSpc>
          <a:spcBef>
            <a:spcPct val="0"/>
          </a:spcBef>
          <a:defRPr sz="4500">
            <a:solidFill>
              <a:schemeClr val="bg1"/>
            </a:solidFill>
            <a:latin typeface="Rockwell" panose="02060603020205020403" pitchFamily="18" charset="0"/>
            <a:ea typeface="+mj-ea"/>
            <a:cs typeface="+mj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TF00564740_Dark wood presentation_CLR_v3" id="{49638A16-5E55-4B30-AEB1-0A03F30AF386}" vid="{D58A18CD-A37E-4397-8A63-7F191E6C54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35D37E-7F4E-4FAA-AEBF-D3016C5066C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94B36EA-CF11-40D0-93CA-F9002F3EA3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4D3619-0FAE-444B-BDB2-2354531561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Dark wood presentation</Template>
  <TotalTime>0</TotalTime>
  <Words>506</Words>
  <Application>Microsoft Office PowerPoint</Application>
  <PresentationFormat>Widescreen</PresentationFormat>
  <Paragraphs>114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Lucida Console</vt:lpstr>
      <vt:lpstr>Rockwell</vt:lpstr>
      <vt:lpstr>Times New Roman</vt:lpstr>
      <vt:lpstr>Office Theme</vt:lpstr>
      <vt:lpstr>Microsoft 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2019-12-13T18:53:02Z</dcterms:created>
  <dcterms:modified xsi:type="dcterms:W3CDTF">2019-12-14T22:51:19Z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